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323" r:id="rId2"/>
    <p:sldId id="313" r:id="rId3"/>
    <p:sldId id="301" r:id="rId4"/>
    <p:sldId id="265" r:id="rId5"/>
    <p:sldId id="273" r:id="rId6"/>
    <p:sldId id="272" r:id="rId7"/>
    <p:sldId id="275" r:id="rId8"/>
    <p:sldId id="271" r:id="rId9"/>
    <p:sldId id="259" r:id="rId10"/>
    <p:sldId id="270" r:id="rId11"/>
    <p:sldId id="260" r:id="rId12"/>
    <p:sldId id="269" r:id="rId13"/>
    <p:sldId id="297" r:id="rId14"/>
    <p:sldId id="276" r:id="rId15"/>
    <p:sldId id="277" r:id="rId16"/>
    <p:sldId id="278" r:id="rId17"/>
    <p:sldId id="317" r:id="rId18"/>
    <p:sldId id="295" r:id="rId19"/>
    <p:sldId id="294" r:id="rId20"/>
    <p:sldId id="293" r:id="rId21"/>
    <p:sldId id="292" r:id="rId22"/>
    <p:sldId id="298" r:id="rId23"/>
    <p:sldId id="291" r:id="rId24"/>
    <p:sldId id="290" r:id="rId25"/>
    <p:sldId id="299" r:id="rId26"/>
    <p:sldId id="288" r:id="rId27"/>
    <p:sldId id="300" r:id="rId28"/>
    <p:sldId id="282" r:id="rId29"/>
    <p:sldId id="283" r:id="rId30"/>
    <p:sldId id="285" r:id="rId31"/>
    <p:sldId id="286" r:id="rId32"/>
    <p:sldId id="287" r:id="rId33"/>
    <p:sldId id="303" r:id="rId34"/>
    <p:sldId id="304" r:id="rId35"/>
    <p:sldId id="302" r:id="rId36"/>
    <p:sldId id="305" r:id="rId37"/>
    <p:sldId id="306" r:id="rId38"/>
    <p:sldId id="307" r:id="rId39"/>
    <p:sldId id="308" r:id="rId40"/>
    <p:sldId id="309" r:id="rId41"/>
    <p:sldId id="310" r:id="rId42"/>
    <p:sldId id="321" r:id="rId43"/>
    <p:sldId id="320" r:id="rId44"/>
    <p:sldId id="312" r:id="rId45"/>
    <p:sldId id="311" r:id="rId46"/>
    <p:sldId id="319" r:id="rId47"/>
    <p:sldId id="318" r:id="rId48"/>
    <p:sldId id="256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12" autoAdjust="0"/>
  </p:normalViewPr>
  <p:slideViewPr>
    <p:cSldViewPr snapToGrid="0">
      <p:cViewPr>
        <p:scale>
          <a:sx n="100" d="100"/>
          <a:sy n="100" d="100"/>
        </p:scale>
        <p:origin x="852" y="2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C933D-8CE4-404A-930F-AAFA0F325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937FDF-CE4D-4593-8073-39D1093C4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D9780-3F90-4191-80AB-BEB5B4CE4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6DB03-1BE4-460B-AAA6-D06694B5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2A5B3-9581-4F0F-85BB-678E9F145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241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439E9-A786-4E4B-8C30-FFBFD8F9A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B16B15-7AEB-4427-BCC5-DA1849CB5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7B058-E485-4EF8-A574-2CF6F9192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5B354-12A0-42CA-ACC9-FF596239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58EE4-F15F-43C1-A882-4CEAAEA87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225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509564-C0D4-4E65-B052-260BEC33E4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556146-AA41-4247-9392-909F00BC3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1A23F-44AC-432C-82A1-9527D734D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15E86-3137-46F9-BA8A-97308B29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FC3A0-6B9E-43A9-80D3-1104D02E6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455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EBD7-A906-4CEA-9F4B-BFA3101E8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06F2F-40CB-478F-9A66-875D26AB5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58D45-B448-4BE7-9F1D-B6BC3BF35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D7FA4-BB69-432D-B317-3A46F2D8E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229D9-B4B0-4DE1-A9B4-7B82AD72C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63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CE808-3D6E-483E-869B-E89EC8BA0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F5273-053E-415A-906C-40ADAC25E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2A95C-2B3E-443B-9873-9BA3C06A2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F5027-4267-4CEE-8C04-76522392A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BA180-725F-4ECC-BB04-1CFAE3E06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980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D73DA-5311-40CF-B951-E3311EA25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8C47D-8D6B-4BBD-B657-8236BE37A7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5C7AE8-8A4B-4A5A-8EED-BE12C5D8C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29D48-B78E-44BD-9FA3-C48D1A996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BF7C1-B7DB-4684-8D1C-D9A2587BD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DF477-8B81-4419-A1B2-CA3D0C380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289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F8323-9754-46F8-9EC6-1A528FE68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B1464-796F-4AE9-AFA1-B91125E86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46E91D-3453-4446-883B-917FAF85B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74BE9B-36DF-47F5-98F5-3F4D861EE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511937-340B-47E4-AD8A-46FC8C1CB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799F6D-551A-4426-A385-1A443292C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9F3835-F81A-46E7-B547-19C109AF5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C90D53-E705-4454-9C35-E473DD86E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193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43A82-C1E7-4C22-BBCA-700DFACB4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E346CC-83B5-4E34-8BD9-6267EE68D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C31611-A082-45E7-9AF8-2CAFD8FCD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57D3E8-54BC-4EB9-BA79-D1AF14872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789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A412D6-23AF-4A6E-9FE7-1F644D18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3F891F-5AC9-4D44-B277-C58DE6453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5BD40B-1D8D-4409-9134-E79B162BF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194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EAD3D-480E-429B-9435-7CF75E804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D0773-9927-4D08-8543-7C3298137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C5695-98DB-4349-AC8C-E0E5097D8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2589F-E079-4599-B515-A405ECA45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FBF53E-0A95-4A57-BCFD-A25DDEE3F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C7F13-4CB2-47DB-85FC-7FC7B3F94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113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E4F6F-4DA1-4ED2-B832-5A06E00ED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57025A-E35D-41BC-9950-9790EE4299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B14A1-91C3-4F9D-AB68-7EA77E39C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765DD-000C-4E10-83F6-B3B06C12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827D7-1BD3-462F-ADB1-EFC133556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4ABB23-0823-4143-A1EA-302C3C67C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97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52701E-CF29-4E69-984F-6BCDCDD0B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2B2D2-4508-4784-AE53-FD341528D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A4D46-3341-45AA-9DE8-8135803EE3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D13DC-025A-4868-82EA-39C8788FB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C3EC7-CC87-4850-9C7E-89190A100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79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B0F64F-7C11-46BD-8D65-1D2A60F83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0001"/>
            <a:ext cx="12192000" cy="812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9D609B-7D4E-425D-91A7-CD5F05FDEC65}"/>
              </a:ext>
            </a:extLst>
          </p:cNvPr>
          <p:cNvSpPr txBox="1"/>
          <p:nvPr/>
        </p:nvSpPr>
        <p:spPr>
          <a:xfrm>
            <a:off x="1112835" y="4731391"/>
            <a:ext cx="79693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73</a:t>
            </a:r>
            <a:r>
              <a:rPr lang="en-US" sz="2400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rd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Annual Orlando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HamCation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(started in 1945)</a:t>
            </a:r>
          </a:p>
          <a:p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ARRL Southeastern Division Convention</a:t>
            </a:r>
          </a:p>
          <a:p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Central Florida Fairgrounds</a:t>
            </a:r>
          </a:p>
          <a:p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Orlando, Florida</a:t>
            </a:r>
          </a:p>
          <a:p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February 8, 9, 10, 2019</a:t>
            </a:r>
          </a:p>
        </p:txBody>
      </p:sp>
    </p:spTree>
    <p:extLst>
      <p:ext uri="{BB962C8B-B14F-4D97-AF65-F5344CB8AC3E}">
        <p14:creationId xmlns:p14="http://schemas.microsoft.com/office/powerpoint/2010/main" val="3350169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A5A13-1FA5-47CD-8388-7370F47B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Why Attend?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94532-2B81-4AE5-967D-0D7F64189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1" y="1212980"/>
            <a:ext cx="11326045" cy="503541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Orlando in February, what’s not to love?</a:t>
            </a:r>
          </a:p>
          <a:p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Cheap flights from TYS ($80) or short (9 hour) car ride to haul all your loot home</a:t>
            </a:r>
          </a:p>
          <a:p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Plenty of other attractions in Orlando area – makes a great mini-vacation for the family</a:t>
            </a:r>
          </a:p>
          <a:p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Over 100 vendors – pretty much everyone you’re looking for is there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Plenty of parking; easy access; expansive site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890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48F21-6C99-4D2D-8163-06E01C36D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546"/>
            <a:ext cx="10515600" cy="1325563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Central Florida Fairgrounds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5EE8AF-B2B4-40EE-9785-E1ADDE1C5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25" y="1171730"/>
            <a:ext cx="9182359" cy="568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12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A5A13-1FA5-47CD-8388-7370F47B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Why Attend?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94532-2B81-4AE5-967D-0D7F64189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1" y="1212980"/>
            <a:ext cx="11326045" cy="503541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Large Forums</a:t>
            </a:r>
          </a:p>
          <a:p>
            <a:pPr lvl="1"/>
            <a:r>
              <a:rPr lang="en-US" sz="3200" b="1" dirty="0">
                <a:solidFill>
                  <a:srgbClr val="FFFF00"/>
                </a:solidFill>
              </a:rPr>
              <a:t>3 </a:t>
            </a:r>
            <a:r>
              <a:rPr lang="en-US" sz="3200" b="1" dirty="0" err="1">
                <a:solidFill>
                  <a:srgbClr val="FFFF00"/>
                </a:solidFill>
              </a:rPr>
              <a:t>Clearspan</a:t>
            </a:r>
            <a:r>
              <a:rPr lang="en-US" sz="3200" b="1" dirty="0">
                <a:solidFill>
                  <a:srgbClr val="FFFF00"/>
                </a:solidFill>
              </a:rPr>
              <a:t> tents each with a capacity of 150 people, air conditioned</a:t>
            </a:r>
          </a:p>
          <a:p>
            <a:pPr lvl="1"/>
            <a:r>
              <a:rPr lang="en-US" sz="3200" b="1" dirty="0">
                <a:solidFill>
                  <a:srgbClr val="FFFF00"/>
                </a:solidFill>
              </a:rPr>
              <a:t>37 Forums on large variety of topics over Friday and Saturday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318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F8B905-5948-439C-8BAD-718719543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99" y="0"/>
            <a:ext cx="10287001" cy="6858000"/>
          </a:xfrm>
        </p:spPr>
      </p:pic>
    </p:spTree>
    <p:extLst>
      <p:ext uri="{BB962C8B-B14F-4D97-AF65-F5344CB8AC3E}">
        <p14:creationId xmlns:p14="http://schemas.microsoft.com/office/powerpoint/2010/main" val="413516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49897D-5139-4BBA-A40F-CA677E65E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955637" y="-999329"/>
            <a:ext cx="6892194" cy="8929510"/>
          </a:xfrm>
        </p:spPr>
      </p:pic>
    </p:spTree>
    <p:extLst>
      <p:ext uri="{BB962C8B-B14F-4D97-AF65-F5344CB8AC3E}">
        <p14:creationId xmlns:p14="http://schemas.microsoft.com/office/powerpoint/2010/main" val="1860509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F78E57-A1E8-43AE-95B8-9FA455875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047917" y="-891594"/>
            <a:ext cx="6752785" cy="8748891"/>
          </a:xfrm>
        </p:spPr>
      </p:pic>
    </p:spTree>
    <p:extLst>
      <p:ext uri="{BB962C8B-B14F-4D97-AF65-F5344CB8AC3E}">
        <p14:creationId xmlns:p14="http://schemas.microsoft.com/office/powerpoint/2010/main" val="2389243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A5A13-1FA5-47CD-8388-7370F47B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Why Attend?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94532-2B81-4AE5-967D-0D7F64189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1" y="1212980"/>
            <a:ext cx="11326045" cy="503541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Large Forums</a:t>
            </a:r>
          </a:p>
          <a:p>
            <a:pPr lvl="1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3 </a:t>
            </a:r>
            <a:r>
              <a:rPr lang="en-US" sz="3200" b="1" dirty="0" err="1">
                <a:solidFill>
                  <a:schemeClr val="bg1">
                    <a:lumMod val="75000"/>
                  </a:schemeClr>
                </a:solidFill>
              </a:rPr>
              <a:t>Clearspan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 tents each with a capacity of 150 people, air conditioned</a:t>
            </a:r>
          </a:p>
          <a:p>
            <a:pPr lvl="1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37 Forums on large variety of topics over Friday and Saturday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Indoor and outdoor flea markets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723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1E21AC-5B91-4560-9EC7-CD5C3DEE06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89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0BE54-A613-4264-BA30-CA86AAAAE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VI_5967">
            <a:hlinkClick r:id="" action="ppaction://media"/>
            <a:extLst>
              <a:ext uri="{FF2B5EF4-FFF2-40B4-BE49-F238E27FC236}">
                <a16:creationId xmlns:a16="http://schemas.microsoft.com/office/drawing/2014/main" id="{2F6A2B5B-C79F-4D54-91B5-3824C46A9BA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65329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A5A13-1FA5-47CD-8388-7370F47B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Why Attend?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94532-2B81-4AE5-967D-0D7F64189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1" y="1212980"/>
            <a:ext cx="11326045" cy="503541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Large Forums</a:t>
            </a:r>
          </a:p>
          <a:p>
            <a:pPr lvl="1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3 </a:t>
            </a:r>
            <a:r>
              <a:rPr lang="en-US" sz="3200" b="1" dirty="0" err="1">
                <a:solidFill>
                  <a:schemeClr val="bg1">
                    <a:lumMod val="75000"/>
                  </a:schemeClr>
                </a:solidFill>
              </a:rPr>
              <a:t>Clearspan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 tents each with a capacity of 150 people, air conditioned</a:t>
            </a:r>
          </a:p>
          <a:p>
            <a:pPr lvl="1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37 Forums on large variety of topics over Friday and Saturday</a:t>
            </a:r>
          </a:p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Indoor and outdoor flea markets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Lots of door prizes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944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0572" cy="6858000"/>
          </a:xfrm>
          <a:prstGeom prst="rect">
            <a:avLst/>
          </a:prstGeom>
          <a:gradFill>
            <a:gsLst>
              <a:gs pos="0">
                <a:srgbClr val="E3411B">
                  <a:lumMod val="90000"/>
                </a:srgbClr>
              </a:gs>
              <a:gs pos="25000">
                <a:srgbClr val="E3411B">
                  <a:lumMod val="90000"/>
                </a:srgb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AA4883-4FE8-4565-BCA2-5ED95B951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28" y="1166326"/>
            <a:ext cx="4537785" cy="4348065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</a:rPr>
              <a:t>What are the four largest annual ham gatherings worldwide?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51FF9-FDDD-46A5-8438-64EAECE07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3" y="0"/>
            <a:ext cx="6001899" cy="6858000"/>
          </a:xfrm>
        </p:spPr>
        <p:txBody>
          <a:bodyPr anchor="ctr"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b="1" dirty="0">
                <a:solidFill>
                  <a:srgbClr val="000000"/>
                </a:solidFill>
              </a:rPr>
              <a:t>JARL Tokyo Ham Fair (39,000 in 2018)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>
                <a:solidFill>
                  <a:srgbClr val="000000"/>
                </a:solidFill>
              </a:rPr>
              <a:t>Dayton Hamvention (28,417 in 2018)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>
                <a:solidFill>
                  <a:srgbClr val="000000"/>
                </a:solidFill>
              </a:rPr>
              <a:t>Orlando </a:t>
            </a:r>
            <a:r>
              <a:rPr lang="en-US" sz="4000" b="1" dirty="0" err="1">
                <a:solidFill>
                  <a:srgbClr val="000000"/>
                </a:solidFill>
              </a:rPr>
              <a:t>HamCation</a:t>
            </a:r>
            <a:r>
              <a:rPr lang="en-US" sz="4000" b="1" dirty="0">
                <a:solidFill>
                  <a:srgbClr val="000000"/>
                </a:solidFill>
              </a:rPr>
              <a:t> (23,000 </a:t>
            </a:r>
            <a:r>
              <a:rPr lang="en-US" sz="4000" b="1" dirty="0" err="1">
                <a:solidFill>
                  <a:srgbClr val="000000"/>
                </a:solidFill>
              </a:rPr>
              <a:t>est</a:t>
            </a:r>
            <a:r>
              <a:rPr lang="en-US" sz="4000" b="1" dirty="0">
                <a:solidFill>
                  <a:srgbClr val="000000"/>
                </a:solidFill>
              </a:rPr>
              <a:t> in 2019)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/>
              <a:t>Ham Radio, Friedrichshafen, Germany (15,460 in 2018)</a:t>
            </a:r>
            <a:endParaRPr lang="en-US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33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9C5D7-E253-476D-B82E-EDDBAFDEE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/>
              <a:t>$25,000 Worth of Door Prizes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F60244-B4E9-46FD-88FC-041A4ACB1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63" y="1780470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311210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E1A72-1208-422C-AFF5-5F0270205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/>
              <a:t>Hourly Prize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EBCD7-0602-4CA7-ACF5-9CF2898F9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09" y="1483566"/>
            <a:ext cx="11709919" cy="5374433"/>
          </a:xfrm>
        </p:spPr>
        <p:txBody>
          <a:bodyPr numCol="3">
            <a:normAutofit lnSpcReduction="10000"/>
          </a:bodyPr>
          <a:lstStyle/>
          <a:p>
            <a:pPr marL="0" indent="0">
              <a:buNone/>
            </a:pPr>
            <a:r>
              <a:rPr lang="en-US" sz="3000" b="1" dirty="0" err="1"/>
              <a:t>Yaesu</a:t>
            </a:r>
            <a:r>
              <a:rPr lang="en-US" sz="3000" b="1" dirty="0"/>
              <a:t> FT2 DR</a:t>
            </a:r>
            <a:br>
              <a:rPr lang="en-US" sz="3000" b="1" dirty="0"/>
            </a:br>
            <a:r>
              <a:rPr lang="en-US" sz="3000" b="1" dirty="0" err="1"/>
              <a:t>Zum</a:t>
            </a:r>
            <a:r>
              <a:rPr lang="en-US" sz="3000" b="1" dirty="0"/>
              <a:t> Spot with case</a:t>
            </a:r>
            <a:br>
              <a:rPr lang="en-US" sz="3000" b="1" dirty="0"/>
            </a:br>
            <a:r>
              <a:rPr lang="en-US" sz="3000" b="1" dirty="0" err="1"/>
              <a:t>Alinco</a:t>
            </a:r>
            <a:r>
              <a:rPr lang="en-US" sz="3000" b="1" dirty="0"/>
              <a:t> DJ-G7T</a:t>
            </a:r>
            <a:br>
              <a:rPr lang="en-US" sz="3000" b="1" dirty="0"/>
            </a:br>
            <a:r>
              <a:rPr lang="en-US" sz="3000" b="1" dirty="0"/>
              <a:t>Kenwood TS-480 SAT</a:t>
            </a:r>
            <a:br>
              <a:rPr lang="en-US" sz="3000" b="1" dirty="0"/>
            </a:br>
            <a:r>
              <a:rPr lang="en-US" sz="3000" b="1" dirty="0" err="1"/>
              <a:t>Yaesu</a:t>
            </a:r>
            <a:r>
              <a:rPr lang="en-US" sz="3000" b="1" dirty="0"/>
              <a:t> FT-891</a:t>
            </a:r>
            <a:br>
              <a:rPr lang="en-US" sz="3000" b="1" dirty="0"/>
            </a:br>
            <a:r>
              <a:rPr lang="en-US" sz="3000" b="1" dirty="0" err="1"/>
              <a:t>Powerpole</a:t>
            </a:r>
            <a:r>
              <a:rPr lang="en-US" sz="3000" b="1" dirty="0"/>
              <a:t> Bag</a:t>
            </a:r>
            <a:br>
              <a:rPr lang="en-US" sz="3000" b="1" dirty="0"/>
            </a:br>
            <a:r>
              <a:rPr lang="en-US" sz="3000" b="1" dirty="0" err="1"/>
              <a:t>Alinco</a:t>
            </a:r>
            <a:r>
              <a:rPr lang="en-US" sz="3000" b="1" dirty="0"/>
              <a:t> DX-SR8T</a:t>
            </a:r>
            <a:br>
              <a:rPr lang="en-US" sz="3000" b="1" dirty="0"/>
            </a:br>
            <a:r>
              <a:rPr lang="en-US" sz="3000" b="1" dirty="0" err="1"/>
              <a:t>Yaesu</a:t>
            </a:r>
            <a:r>
              <a:rPr lang="en-US" sz="3000" b="1" dirty="0"/>
              <a:t> FTM-400</a:t>
            </a:r>
            <a:br>
              <a:rPr lang="en-US" sz="3000" b="1" dirty="0"/>
            </a:br>
            <a:r>
              <a:rPr lang="en-US" sz="3000" b="1" dirty="0" err="1"/>
              <a:t>Zum</a:t>
            </a:r>
            <a:r>
              <a:rPr lang="en-US" sz="3000" b="1" dirty="0"/>
              <a:t> Spot with case</a:t>
            </a:r>
            <a:br>
              <a:rPr lang="en-US" sz="3000" b="1" dirty="0"/>
            </a:br>
            <a:r>
              <a:rPr lang="en-US" sz="3000" b="1" dirty="0" err="1"/>
              <a:t>Alinco</a:t>
            </a:r>
            <a:r>
              <a:rPr lang="en-US" sz="3000" b="1" dirty="0"/>
              <a:t> DM-430T</a:t>
            </a:r>
            <a:br>
              <a:rPr lang="en-US" sz="3000" b="1" dirty="0"/>
            </a:br>
            <a:r>
              <a:rPr lang="en-US" sz="3000" b="1" dirty="0"/>
              <a:t>Daiwa SS-330W</a:t>
            </a:r>
            <a:br>
              <a:rPr lang="en-US" sz="3000" b="1" dirty="0"/>
            </a:br>
            <a:endParaRPr lang="en-US" sz="3000" b="1" dirty="0"/>
          </a:p>
          <a:p>
            <a:pPr marL="0" indent="0">
              <a:buNone/>
            </a:pPr>
            <a:endParaRPr lang="en-US" sz="3000" b="1" dirty="0"/>
          </a:p>
          <a:p>
            <a:pPr marL="0" indent="0">
              <a:buNone/>
            </a:pPr>
            <a:r>
              <a:rPr lang="en-US" sz="3000" b="1" dirty="0" err="1"/>
              <a:t>Icom</a:t>
            </a:r>
            <a:r>
              <a:rPr lang="en-US" sz="3000" b="1" dirty="0"/>
              <a:t> ID-51A Plus2</a:t>
            </a:r>
            <a:br>
              <a:rPr lang="en-US" sz="3000" b="1" dirty="0"/>
            </a:br>
            <a:r>
              <a:rPr lang="en-US" sz="3000" b="1" dirty="0" err="1"/>
              <a:t>Icom</a:t>
            </a:r>
            <a:r>
              <a:rPr lang="en-US" sz="3000" b="1" dirty="0"/>
              <a:t> IC-7200</a:t>
            </a:r>
            <a:br>
              <a:rPr lang="en-US" sz="3000" b="1" dirty="0"/>
            </a:br>
            <a:r>
              <a:rPr lang="en-US" sz="3000" b="1" dirty="0" err="1"/>
              <a:t>Alinco</a:t>
            </a:r>
            <a:r>
              <a:rPr lang="en-US" sz="3000" b="1" dirty="0"/>
              <a:t> DJ-500T</a:t>
            </a:r>
            <a:br>
              <a:rPr lang="en-US" sz="3000" b="1" dirty="0"/>
            </a:br>
            <a:r>
              <a:rPr lang="en-US" sz="3000" b="1" dirty="0" err="1"/>
              <a:t>Yaesu</a:t>
            </a:r>
            <a:r>
              <a:rPr lang="en-US" sz="3000" b="1" dirty="0"/>
              <a:t> FT-857D</a:t>
            </a:r>
            <a:br>
              <a:rPr lang="en-US" sz="3000" b="1" dirty="0"/>
            </a:br>
            <a:r>
              <a:rPr lang="en-US" sz="3000" b="1" dirty="0" err="1"/>
              <a:t>Zum</a:t>
            </a:r>
            <a:r>
              <a:rPr lang="en-US" sz="3000" b="1" dirty="0"/>
              <a:t> Spot with case</a:t>
            </a:r>
            <a:br>
              <a:rPr lang="en-US" sz="3000" b="1" dirty="0"/>
            </a:br>
            <a:r>
              <a:rPr lang="en-US" sz="3000" b="1" dirty="0" err="1"/>
              <a:t>Yaesu</a:t>
            </a:r>
            <a:r>
              <a:rPr lang="en-US" sz="3000" b="1" dirty="0"/>
              <a:t> FT-450D</a:t>
            </a:r>
            <a:br>
              <a:rPr lang="en-US" sz="3000" b="1" dirty="0"/>
            </a:br>
            <a:r>
              <a:rPr lang="en-US" sz="3000" b="1" dirty="0"/>
              <a:t>Daiwa SS-330W</a:t>
            </a:r>
            <a:br>
              <a:rPr lang="en-US" sz="3000" b="1" dirty="0"/>
            </a:br>
            <a:r>
              <a:rPr lang="en-US" sz="3000" b="1" dirty="0" err="1"/>
              <a:t>Icom</a:t>
            </a:r>
            <a:r>
              <a:rPr lang="en-US" sz="3000" b="1" dirty="0"/>
              <a:t> ID-5100</a:t>
            </a:r>
            <a:br>
              <a:rPr lang="en-US" sz="3000" b="1" dirty="0"/>
            </a:br>
            <a:r>
              <a:rPr lang="en-US" sz="3000" b="1" dirty="0"/>
              <a:t>Comet CAA-500 Mark II</a:t>
            </a:r>
            <a:br>
              <a:rPr lang="en-US" sz="3000" b="1" dirty="0"/>
            </a:br>
            <a:r>
              <a:rPr lang="en-US" sz="3000" b="1" dirty="0" err="1"/>
              <a:t>Powerpole</a:t>
            </a:r>
            <a:r>
              <a:rPr lang="en-US" sz="3000" b="1" dirty="0"/>
              <a:t> Bag</a:t>
            </a:r>
            <a:br>
              <a:rPr lang="en-US" sz="3000" b="1" dirty="0"/>
            </a:br>
            <a:r>
              <a:rPr lang="en-US" sz="3000" b="1" dirty="0" err="1"/>
              <a:t>Yaesu</a:t>
            </a:r>
            <a:r>
              <a:rPr lang="en-US" sz="3000" b="1" dirty="0"/>
              <a:t> FT-60</a:t>
            </a:r>
            <a:br>
              <a:rPr lang="en-US" sz="3000" b="1" dirty="0"/>
            </a:br>
            <a:endParaRPr lang="en-US" sz="3000" b="1" dirty="0"/>
          </a:p>
          <a:p>
            <a:pPr marL="0" indent="0">
              <a:buNone/>
            </a:pPr>
            <a:endParaRPr lang="en-US" sz="3000" b="1" dirty="0"/>
          </a:p>
          <a:p>
            <a:pPr marL="0" indent="0">
              <a:buNone/>
            </a:pPr>
            <a:r>
              <a:rPr lang="en-US" sz="3000" b="1" dirty="0" err="1"/>
              <a:t>Icom</a:t>
            </a:r>
            <a:r>
              <a:rPr lang="en-US" sz="3000" b="1" dirty="0"/>
              <a:t> ID-31A Plus</a:t>
            </a:r>
            <a:br>
              <a:rPr lang="en-US" sz="3000" b="1" dirty="0"/>
            </a:br>
            <a:r>
              <a:rPr lang="en-US" sz="3000" b="1" dirty="0" err="1"/>
              <a:t>Alinco</a:t>
            </a:r>
            <a:r>
              <a:rPr lang="en-US" sz="3000" b="1" dirty="0"/>
              <a:t> MD5TGP</a:t>
            </a:r>
            <a:br>
              <a:rPr lang="en-US" sz="3000" b="1" dirty="0"/>
            </a:br>
            <a:r>
              <a:rPr lang="en-US" sz="3000" b="1" dirty="0"/>
              <a:t>Kenwood D-710</a:t>
            </a:r>
            <a:br>
              <a:rPr lang="en-US" sz="3000" b="1" dirty="0"/>
            </a:br>
            <a:r>
              <a:rPr lang="en-US" sz="3000" b="1" dirty="0" err="1"/>
              <a:t>Yaesu</a:t>
            </a:r>
            <a:r>
              <a:rPr lang="en-US" sz="3000" b="1" dirty="0"/>
              <a:t> FT-818</a:t>
            </a:r>
            <a:br>
              <a:rPr lang="en-US" sz="3000" b="1" dirty="0"/>
            </a:br>
            <a:r>
              <a:rPr lang="en-US" sz="3000" b="1" dirty="0" err="1"/>
              <a:t>Icom</a:t>
            </a:r>
            <a:r>
              <a:rPr lang="en-US" sz="3000" b="1" dirty="0"/>
              <a:t> IC-7100</a:t>
            </a:r>
            <a:br>
              <a:rPr lang="en-US" sz="3000" b="1" dirty="0"/>
            </a:br>
            <a:r>
              <a:rPr lang="en-US" sz="3000" b="1" dirty="0" err="1"/>
              <a:t>Zum</a:t>
            </a:r>
            <a:r>
              <a:rPr lang="en-US" sz="3000" b="1" dirty="0"/>
              <a:t> Spot with case</a:t>
            </a:r>
            <a:br>
              <a:rPr lang="en-US" sz="3000" b="1" dirty="0"/>
            </a:br>
            <a:r>
              <a:rPr lang="en-US" sz="3000" b="1" dirty="0" err="1"/>
              <a:t>Yaesu</a:t>
            </a:r>
            <a:r>
              <a:rPr lang="en-US" sz="3000" b="1" dirty="0"/>
              <a:t> FT-70DR</a:t>
            </a:r>
            <a:br>
              <a:rPr lang="en-US" sz="3000" b="1" dirty="0"/>
            </a:br>
            <a:r>
              <a:rPr lang="en-US" sz="3000" b="1" dirty="0" err="1"/>
              <a:t>Zum</a:t>
            </a:r>
            <a:r>
              <a:rPr lang="en-US" sz="3000" b="1" dirty="0"/>
              <a:t> Spot with case</a:t>
            </a:r>
            <a:br>
              <a:rPr lang="en-US" sz="3000" b="1" dirty="0"/>
            </a:br>
            <a:r>
              <a:rPr lang="en-US" sz="3000" b="1" dirty="0" err="1"/>
              <a:t>Icom</a:t>
            </a:r>
            <a:r>
              <a:rPr lang="en-US" sz="3000" b="1" dirty="0"/>
              <a:t> IC-718</a:t>
            </a:r>
            <a:br>
              <a:rPr lang="en-US" sz="3000" b="1" dirty="0"/>
            </a:br>
            <a:r>
              <a:rPr lang="en-US" sz="3000" b="1" dirty="0"/>
              <a:t>Kenwood TH-D72A</a:t>
            </a:r>
            <a:br>
              <a:rPr lang="en-US" sz="3000" b="1" dirty="0"/>
            </a:br>
            <a:r>
              <a:rPr lang="en-US" sz="3000" b="1" dirty="0" err="1"/>
              <a:t>Alinco</a:t>
            </a:r>
            <a:r>
              <a:rPr lang="en-US" sz="3000" b="1" dirty="0"/>
              <a:t> DM-430T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481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2E1A9-3CE2-4689-88BC-E0903356E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</a:rPr>
              <a:t>Grand Prize List</a:t>
            </a:r>
          </a:p>
        </p:txBody>
      </p:sp>
      <p:pic>
        <p:nvPicPr>
          <p:cNvPr id="4098" name="Picture 2" descr="HamCation Friday Prize">
            <a:extLst>
              <a:ext uri="{FF2B5EF4-FFF2-40B4-BE49-F238E27FC236}">
                <a16:creationId xmlns:a16="http://schemas.microsoft.com/office/drawing/2014/main" id="{E52B020F-9BD0-4A54-B4CD-7C2F05175F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14409"/>
            <a:ext cx="4224528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amCation Saturday Prize">
            <a:extLst>
              <a:ext uri="{FF2B5EF4-FFF2-40B4-BE49-F238E27FC236}">
                <a16:creationId xmlns:a16="http://schemas.microsoft.com/office/drawing/2014/main" id="{BC7BDEB0-9CAC-4FD9-BD98-582204F60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8411" y="2114409"/>
            <a:ext cx="4224528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amCation Sunday Prize">
            <a:extLst>
              <a:ext uri="{FF2B5EF4-FFF2-40B4-BE49-F238E27FC236}">
                <a16:creationId xmlns:a16="http://schemas.microsoft.com/office/drawing/2014/main" id="{052DADD6-46E7-405B-840E-0E8420E4B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7472" y="2114409"/>
            <a:ext cx="4224528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664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A5A13-1FA5-47CD-8388-7370F47B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Why Attend?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94532-2B81-4AE5-967D-0D7F64189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1" y="1212980"/>
            <a:ext cx="11326045" cy="503541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Large Forums</a:t>
            </a:r>
          </a:p>
          <a:p>
            <a:pPr lvl="1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3 </a:t>
            </a:r>
            <a:r>
              <a:rPr lang="en-US" sz="3200" b="1" dirty="0" err="1">
                <a:solidFill>
                  <a:schemeClr val="bg1">
                    <a:lumMod val="75000"/>
                  </a:schemeClr>
                </a:solidFill>
              </a:rPr>
              <a:t>Clearspan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 tents each with a capacity of 150 people, air conditioned</a:t>
            </a:r>
          </a:p>
          <a:p>
            <a:pPr lvl="1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37 Forums on large variety of topics over Friday and Saturday</a:t>
            </a:r>
          </a:p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Indoor and outdoor flea markets</a:t>
            </a:r>
          </a:p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Lots of door prizes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Stuff you wouldn’t expect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557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27D640-E4D5-4EC4-B3F3-441F981EF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507" y="0"/>
            <a:ext cx="10287001" cy="6858000"/>
          </a:xfrm>
        </p:spPr>
      </p:pic>
    </p:spTree>
    <p:extLst>
      <p:ext uri="{BB962C8B-B14F-4D97-AF65-F5344CB8AC3E}">
        <p14:creationId xmlns:p14="http://schemas.microsoft.com/office/powerpoint/2010/main" val="1685710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A5A13-1FA5-47CD-8388-7370F47B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Why Attend?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94532-2B81-4AE5-967D-0D7F64189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1" y="1212980"/>
            <a:ext cx="11326045" cy="503541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Large Forums</a:t>
            </a:r>
          </a:p>
          <a:p>
            <a:pPr lvl="1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3 </a:t>
            </a:r>
            <a:r>
              <a:rPr lang="en-US" sz="3200" b="1" dirty="0" err="1">
                <a:solidFill>
                  <a:schemeClr val="bg1">
                    <a:lumMod val="75000"/>
                  </a:schemeClr>
                </a:solidFill>
              </a:rPr>
              <a:t>Clearspan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 tents each with a capacity of 150 people, air conditioned</a:t>
            </a:r>
          </a:p>
          <a:p>
            <a:pPr lvl="1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37 Forums on large variety of topics over Friday and Saturday</a:t>
            </a:r>
          </a:p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Indoor and outdoor flea markets</a:t>
            </a:r>
          </a:p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Lots of door prizes</a:t>
            </a:r>
          </a:p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Stuff you wouldn’t expect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Test gear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559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4A06AE-732D-4562-89D8-37BBA2813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56" y="0"/>
            <a:ext cx="10287001" cy="6858000"/>
          </a:xfrm>
        </p:spPr>
      </p:pic>
    </p:spTree>
    <p:extLst>
      <p:ext uri="{BB962C8B-B14F-4D97-AF65-F5344CB8AC3E}">
        <p14:creationId xmlns:p14="http://schemas.microsoft.com/office/powerpoint/2010/main" val="3369122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A5A13-1FA5-47CD-8388-7370F47B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Why Attend?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94532-2B81-4AE5-967D-0D7F64189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1" y="1212980"/>
            <a:ext cx="11326045" cy="5035419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Large Forums</a:t>
            </a:r>
          </a:p>
          <a:p>
            <a:pPr lvl="1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3 </a:t>
            </a:r>
            <a:r>
              <a:rPr lang="en-US" sz="3200" b="1" dirty="0" err="1">
                <a:solidFill>
                  <a:schemeClr val="bg1">
                    <a:lumMod val="75000"/>
                  </a:schemeClr>
                </a:solidFill>
              </a:rPr>
              <a:t>Clearspan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 tents each with a capacity of 150 people, air conditioned</a:t>
            </a:r>
          </a:p>
          <a:p>
            <a:pPr lvl="1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37 Forums on large variety of topics over Friday and Saturday</a:t>
            </a:r>
          </a:p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Indoor and outdoor flea markets</a:t>
            </a:r>
          </a:p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Lots of door prizes</a:t>
            </a:r>
          </a:p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Stuff you wouldn’t expect</a:t>
            </a:r>
          </a:p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Test gear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Unique displays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682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C1F25A-302D-48E6-8F4C-043BECAB5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99" y="0"/>
            <a:ext cx="10287001" cy="6858000"/>
          </a:xfrm>
        </p:spPr>
      </p:pic>
    </p:spTree>
    <p:extLst>
      <p:ext uri="{BB962C8B-B14F-4D97-AF65-F5344CB8AC3E}">
        <p14:creationId xmlns:p14="http://schemas.microsoft.com/office/powerpoint/2010/main" val="1988540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12E737-5781-456E-8253-48995316A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102" y="3110"/>
            <a:ext cx="10282335" cy="6854890"/>
          </a:xfrm>
        </p:spPr>
      </p:pic>
    </p:spTree>
    <p:extLst>
      <p:ext uri="{BB962C8B-B14F-4D97-AF65-F5344CB8AC3E}">
        <p14:creationId xmlns:p14="http://schemas.microsoft.com/office/powerpoint/2010/main" val="2877547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A5AF945-E62A-4722-9C9D-F6B3383AF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4624342" cy="344526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b="1" dirty="0">
                <a:solidFill>
                  <a:srgbClr val="FFFF00"/>
                </a:solidFill>
              </a:rPr>
              <a:t>Not just the Southeast</a:t>
            </a:r>
            <a:br>
              <a:rPr lang="en-US" dirty="0"/>
            </a:br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8D17F-C584-4443-BA8F-B7F977DB8D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728" y="954440"/>
            <a:ext cx="1100358" cy="506164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835AF5-2FA0-48CA-8C25-FB22D981FF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015" y="820948"/>
            <a:ext cx="2730354" cy="116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FF926F-7311-4CB7-B600-51E3CE63DE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043" y="3666490"/>
            <a:ext cx="1789619" cy="854543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6ACACA12-374E-4C67-B938-3530E3AA07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0" y="5320134"/>
            <a:ext cx="2208230" cy="93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45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601391-D80D-49DC-8F32-59D785CEDA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733" y="2415822"/>
            <a:ext cx="6663267" cy="444217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112BD6-59AE-454B-9B8D-0C7E00EB9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072085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B00EA9-3436-4A18-A303-A157FC01C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833" y="3111"/>
            <a:ext cx="10282334" cy="6854889"/>
          </a:xfrm>
        </p:spPr>
      </p:pic>
    </p:spTree>
    <p:extLst>
      <p:ext uri="{BB962C8B-B14F-4D97-AF65-F5344CB8AC3E}">
        <p14:creationId xmlns:p14="http://schemas.microsoft.com/office/powerpoint/2010/main" val="3834091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0445CC-5AC3-404B-8526-3D6F47CDA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38647" y="1151024"/>
            <a:ext cx="6833926" cy="45559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CC58AC-2D3A-4A4B-935C-58F764CA90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292013" y="1226975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154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A5A13-1FA5-47CD-8388-7370F47B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662" y="4298470"/>
            <a:ext cx="8584676" cy="24195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Major Vendor Displays</a:t>
            </a:r>
            <a:b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Icom</a:t>
            </a:r>
            <a:endParaRPr lang="en-US" sz="4000" b="1" kern="1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C45045A-6083-4B3E-956A-675823375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44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6D2452-91BB-4185-8374-CD8FE29CE3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895336" y="997486"/>
            <a:ext cx="2971800" cy="2971800"/>
          </a:xfrm>
          <a:custGeom>
            <a:avLst/>
            <a:gdLst>
              <a:gd name="connsiteX0" fmla="*/ 1485900 w 2971800"/>
              <a:gd name="connsiteY0" fmla="*/ 0 h 2971800"/>
              <a:gd name="connsiteX1" fmla="*/ 2971800 w 2971800"/>
              <a:gd name="connsiteY1" fmla="*/ 1485900 h 2971800"/>
              <a:gd name="connsiteX2" fmla="*/ 1485900 w 2971800"/>
              <a:gd name="connsiteY2" fmla="*/ 2971800 h 2971800"/>
              <a:gd name="connsiteX3" fmla="*/ 0 w 2971800"/>
              <a:gd name="connsiteY3" fmla="*/ 1485900 h 2971800"/>
              <a:gd name="connsiteX4" fmla="*/ 1485900 w 297180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42875DDC-0225-45F8-B745-78688F2D1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5509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9946DA-C647-430E-B1E4-E0C8AE2989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4610101" y="997486"/>
            <a:ext cx="2971800" cy="2971800"/>
          </a:xfrm>
          <a:custGeom>
            <a:avLst/>
            <a:gdLst>
              <a:gd name="connsiteX0" fmla="*/ 1485900 w 2971800"/>
              <a:gd name="connsiteY0" fmla="*/ 0 h 2971800"/>
              <a:gd name="connsiteX1" fmla="*/ 2971800 w 2971800"/>
              <a:gd name="connsiteY1" fmla="*/ 1485900 h 2971800"/>
              <a:gd name="connsiteX2" fmla="*/ 1485900 w 2971800"/>
              <a:gd name="connsiteY2" fmla="*/ 2971800 h 2971800"/>
              <a:gd name="connsiteX3" fmla="*/ 0 w 2971800"/>
              <a:gd name="connsiteY3" fmla="*/ 1485900 h 2971800"/>
              <a:gd name="connsiteX4" fmla="*/ 1485900 w 297180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2617755-D451-4BAF-9B55-518297BF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273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39A148-0820-46FB-BB59-5B47917019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8324865" y="997486"/>
            <a:ext cx="2971800" cy="2971800"/>
          </a:xfrm>
          <a:custGeom>
            <a:avLst/>
            <a:gdLst>
              <a:gd name="connsiteX0" fmla="*/ 1485900 w 2971800"/>
              <a:gd name="connsiteY0" fmla="*/ 0 h 2971800"/>
              <a:gd name="connsiteX1" fmla="*/ 2971800 w 2971800"/>
              <a:gd name="connsiteY1" fmla="*/ 1485900 h 2971800"/>
              <a:gd name="connsiteX2" fmla="*/ 1485900 w 2971800"/>
              <a:gd name="connsiteY2" fmla="*/ 2971800 h 2971800"/>
              <a:gd name="connsiteX3" fmla="*/ 0 w 2971800"/>
              <a:gd name="connsiteY3" fmla="*/ 1485900 h 2971800"/>
              <a:gd name="connsiteX4" fmla="*/ 1485900 w 297180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65406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5A5A13-1FA5-47CD-8388-7370F47B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Major Vendor Displays</a:t>
            </a:r>
            <a:b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b="1" dirty="0" err="1">
                <a:solidFill>
                  <a:srgbClr val="FFFF00"/>
                </a:solidFill>
              </a:rPr>
              <a:t>Yaesu</a:t>
            </a:r>
            <a:endParaRPr lang="en-US" sz="4000" b="1" kern="1200" dirty="0">
              <a:solidFill>
                <a:srgbClr val="FFFF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3ADE6E-7FFC-4585-9FAA-0614C85DDE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16200000">
            <a:off x="873259" y="-256261"/>
            <a:ext cx="3049204" cy="41604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2EDA91-7A42-4868-87E0-3DB42BEA52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CAEC5D3-F43A-4FAC-9E62-6CD4D89CFD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327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95C29-1541-4DED-9730-330BC393B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Major Vendor Displays      </a:t>
            </a:r>
            <a:r>
              <a:rPr lang="en-US" sz="4000" b="1" dirty="0">
                <a:solidFill>
                  <a:srgbClr val="FFFF00"/>
                </a:solidFill>
              </a:rPr>
              <a:t>Kenwood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4B3A38-A421-420D-9C47-02346DF62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692590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A8870C-BBB0-4EDA-9E19-6577CFAA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</a:rPr>
              <a:t>Major Vendor Display    </a:t>
            </a:r>
            <a:r>
              <a:rPr lang="en-US" sz="5400" b="1" dirty="0">
                <a:solidFill>
                  <a:srgbClr val="FFFF00"/>
                </a:solidFill>
              </a:rPr>
              <a:t>Flex Radio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D169CF-E202-4226-8777-60595BFFD7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" y="485637"/>
            <a:ext cx="5455917" cy="364182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68D0E2-19DE-4D7C-974F-5FF4ECB1D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043" y="485637"/>
            <a:ext cx="5455917" cy="364182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791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9C6522-0C2F-4AB1-9304-F1875A2EB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Other Notable Vendors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E56628-BD57-48FE-AED1-CD580A9CF7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EACCFB-D676-43A4-A2F4-E80B11C673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043623" y="480657"/>
            <a:ext cx="4111323" cy="3793472"/>
          </a:xfrm>
          <a:prstGeom prst="rect">
            <a:avLst/>
          </a:prstGeo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AA308C6B-6053-4ABE-A09D-68CA1C3CE5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628809-44DC-4184-97C9-1CB7F64A94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208112" y="1531619"/>
            <a:ext cx="2013804" cy="37947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6DA8EF-6468-418B-8991-CEAEB193F4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1296444-E4BD-446B-A189-CDCC46CD2D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35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D293CB-2EB8-409D-ABFC-D320E3AE7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Other Notable Vendors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7C7811-1A38-4F38-ADC5-EBFE51A67E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21FCD9-5D17-48F2-81A0-656D940001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F2E4CC-D96A-40FA-B131-936572A137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7075A1-B75D-448F-A7E7-8E7DE1F5D5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CF59AB08-8EFD-481F-9E97-2F315E7C8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4" y="4525715"/>
            <a:ext cx="3794760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442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764788-E151-4D23-A4E6-624B3E9F8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Other Notable Vendors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334966-C2A1-455E-951B-3AD9D4ADDD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66C5E-7994-4155-A856-F80FC6DF81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D76D0D-0C87-457C-98E2-D59514E34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26CD88-F53E-4BEA-884E-91F1424ECC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2538C5B-BB05-4D93-9D06-D934A845F0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4" y="4525715"/>
            <a:ext cx="3794760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4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A5A13-1FA5-47CD-8388-7370F47B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Why Attend?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94532-2B81-4AE5-967D-0D7F64189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1" y="1212980"/>
            <a:ext cx="11326045" cy="503541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Orlando in February, what’s not to love?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01C07-1376-4EE0-BF9D-5EBE89E99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39290">
            <a:off x="1223963" y="2618711"/>
            <a:ext cx="974407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8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CC827-C226-4CC2-A080-1089CD09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Other Notable Vendors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3189BA-BF06-4B16-946D-FF808A1DF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46703F-4B62-4185-99E0-21ABEF1870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09B2D-AC5E-4B90-AB19-38E91A84E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2F3E69-68F3-470F-A1D6-27FC29BD72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0F43E08-8250-4D1B-B40B-7A05405747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4" y="4525715"/>
            <a:ext cx="3794760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692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AFEAB2-5EFF-45E3-BD0F-F1709B92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Meanwhile, back in the parking lot…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56968C-452C-4577-AB6B-AAFEB2D230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49180" y="972338"/>
            <a:ext cx="3997637" cy="266842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779088-B629-4F70-A192-9955DE1FD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043" y="485637"/>
            <a:ext cx="5455917" cy="364182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9401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0F86E3-A39E-4D48-A375-0CE4D810C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7000" y="-403411"/>
            <a:ext cx="6858000" cy="7664822"/>
          </a:xfrm>
        </p:spPr>
      </p:pic>
    </p:spTree>
    <p:extLst>
      <p:ext uri="{BB962C8B-B14F-4D97-AF65-F5344CB8AC3E}">
        <p14:creationId xmlns:p14="http://schemas.microsoft.com/office/powerpoint/2010/main" val="1474664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8BC583-615A-4934-A712-4CB365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WK1DS Satellite Demo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E65C3E-E44A-432E-8B92-2A54EC3591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003DE6-0EF7-4B25-A214-0EB3D5343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3919BD-892B-47CB-8081-D7F9C29310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94289C9-4310-4CEB-9DBA-1628462C6C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603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02A7F-EE8F-4600-8B23-D2E2A49A5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Grace Lea, KM4TXT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E8BE6-2474-453C-A777-A34E4898C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Grace received her Tech license at age 8</a:t>
            </a:r>
          </a:p>
          <a:p>
            <a:pPr marL="0" indent="0" algn="ctr"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Made General at age 9</a:t>
            </a:r>
          </a:p>
          <a:p>
            <a:pPr marL="0" indent="0" algn="ctr"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Made Extra on February 10</a:t>
            </a:r>
            <a:r>
              <a:rPr lang="en-US" sz="3600" b="1" baseline="30000" dirty="0">
                <a:solidFill>
                  <a:schemeClr val="bg1"/>
                </a:solidFill>
              </a:rPr>
              <a:t>th</a:t>
            </a:r>
            <a:r>
              <a:rPr lang="en-US" sz="3600" b="1" dirty="0">
                <a:solidFill>
                  <a:schemeClr val="bg1"/>
                </a:solidFill>
              </a:rPr>
              <a:t> at age 11</a:t>
            </a:r>
          </a:p>
        </p:txBody>
      </p:sp>
    </p:spTree>
    <p:extLst>
      <p:ext uri="{BB962C8B-B14F-4D97-AF65-F5344CB8AC3E}">
        <p14:creationId xmlns:p14="http://schemas.microsoft.com/office/powerpoint/2010/main" val="328166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9F24D-E661-4E0E-88B3-8251956FB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41" y="365125"/>
            <a:ext cx="1158862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The Lea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8123D-6510-4982-A090-E99FAF8CA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James (Dad) WX4TV – Extra</a:t>
            </a:r>
          </a:p>
          <a:p>
            <a:r>
              <a:rPr lang="en-US" b="1" dirty="0">
                <a:solidFill>
                  <a:schemeClr val="bg1"/>
                </a:solidFill>
              </a:rPr>
              <a:t>Michelle (Mom) N8ZQZ – General</a:t>
            </a:r>
          </a:p>
          <a:p>
            <a:r>
              <a:rPr lang="en-US" b="1" dirty="0">
                <a:solidFill>
                  <a:schemeClr val="bg1"/>
                </a:solidFill>
              </a:rPr>
              <a:t>Zechariah WX4TVJ – Extra</a:t>
            </a:r>
          </a:p>
          <a:p>
            <a:r>
              <a:rPr lang="en-US" b="1" dirty="0">
                <a:solidFill>
                  <a:schemeClr val="bg1"/>
                </a:solidFill>
              </a:rPr>
              <a:t>Faith Hannah AE4FX – Extra</a:t>
            </a:r>
          </a:p>
          <a:p>
            <a:r>
              <a:rPr lang="en-US" b="1" dirty="0">
                <a:solidFill>
                  <a:schemeClr val="bg1"/>
                </a:solidFill>
              </a:rPr>
              <a:t>Hope KM4IPF – Extra</a:t>
            </a:r>
          </a:p>
          <a:p>
            <a:r>
              <a:rPr lang="en-US" b="1" dirty="0">
                <a:solidFill>
                  <a:schemeClr val="bg1"/>
                </a:solidFill>
              </a:rPr>
              <a:t>Grace KM4TXT – Extra – passed her exam at </a:t>
            </a:r>
            <a:r>
              <a:rPr lang="en-US" b="1" dirty="0" err="1">
                <a:solidFill>
                  <a:schemeClr val="bg1"/>
                </a:solidFill>
              </a:rPr>
              <a:t>HamCation</a:t>
            </a:r>
            <a:r>
              <a:rPr lang="en-US" b="1" dirty="0">
                <a:solidFill>
                  <a:schemeClr val="bg1"/>
                </a:solidFill>
              </a:rPr>
              <a:t> on February 10</a:t>
            </a:r>
            <a:r>
              <a:rPr lang="en-US" b="1" baseline="30000" dirty="0">
                <a:solidFill>
                  <a:schemeClr val="bg1"/>
                </a:solidFill>
              </a:rPr>
              <a:t>th</a:t>
            </a:r>
            <a:r>
              <a:rPr lang="en-US" b="1" dirty="0">
                <a:solidFill>
                  <a:schemeClr val="bg1"/>
                </a:solidFill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4111686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VI_5956">
            <a:hlinkClick r:id="" action="ppaction://media"/>
            <a:extLst>
              <a:ext uri="{FF2B5EF4-FFF2-40B4-BE49-F238E27FC236}">
                <a16:creationId xmlns:a16="http://schemas.microsoft.com/office/drawing/2014/main" id="{43AFC2B2-D2DA-4360-B6F1-6CAFC79EA79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80" cy="6858000"/>
          </a:xfrm>
        </p:spPr>
      </p:pic>
    </p:spTree>
    <p:extLst>
      <p:ext uri="{BB962C8B-B14F-4D97-AF65-F5344CB8AC3E}">
        <p14:creationId xmlns:p14="http://schemas.microsoft.com/office/powerpoint/2010/main" val="310898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23102-0F58-4DBB-BB51-4A9980411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27" y="365125"/>
            <a:ext cx="11663265" cy="22194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3800" b="1" dirty="0" err="1">
                <a:solidFill>
                  <a:srgbClr val="FFFF00"/>
                </a:solidFill>
              </a:rPr>
              <a:t>HamCation</a:t>
            </a:r>
            <a:r>
              <a:rPr lang="en-US" sz="13800" b="1" dirty="0">
                <a:solidFill>
                  <a:srgbClr val="FFFF00"/>
                </a:solidFill>
              </a:rPr>
              <a:t>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31BD0-C5C3-4D9E-9A90-C46540DB3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24" y="3428999"/>
            <a:ext cx="10980576" cy="27479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rgbClr val="FFFF00"/>
                </a:solidFill>
              </a:rPr>
              <a:t>February 7-9, 2020</a:t>
            </a:r>
          </a:p>
          <a:p>
            <a:pPr marL="0" indent="0" algn="ctr">
              <a:buNone/>
            </a:pPr>
            <a:r>
              <a:rPr lang="en-US" sz="5400" dirty="0">
                <a:solidFill>
                  <a:srgbClr val="FFFF00"/>
                </a:solidFill>
              </a:rPr>
              <a:t>Central Florida Fairgrounds, Orlando, FL</a:t>
            </a:r>
          </a:p>
          <a:p>
            <a:pPr marL="0" indent="0" algn="ctr">
              <a:buNone/>
            </a:pPr>
            <a:r>
              <a:rPr lang="en-US" sz="5400" dirty="0">
                <a:solidFill>
                  <a:srgbClr val="FFFF00"/>
                </a:solidFill>
              </a:rPr>
              <a:t>www.hamcation.org</a:t>
            </a:r>
          </a:p>
        </p:txBody>
      </p:sp>
    </p:spTree>
    <p:extLst>
      <p:ext uri="{BB962C8B-B14F-4D97-AF65-F5344CB8AC3E}">
        <p14:creationId xmlns:p14="http://schemas.microsoft.com/office/powerpoint/2010/main" val="15852090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483848-8560-4B2C-93B7-A5D48CDDD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073" y="4756638"/>
            <a:ext cx="11139854" cy="930447"/>
          </a:xfrm>
        </p:spPr>
        <p:txBody>
          <a:bodyPr>
            <a:normAutofit/>
          </a:bodyPr>
          <a:lstStyle/>
          <a:p>
            <a:r>
              <a:rPr lang="en-US" sz="1400" b="1">
                <a:solidFill>
                  <a:srgbClr val="FFFFFF"/>
                </a:solidFill>
              </a:rPr>
              <a:t>In Memory of </a:t>
            </a:r>
            <a:br>
              <a:rPr lang="en-US" sz="1400" b="1">
                <a:solidFill>
                  <a:srgbClr val="FFFFFF"/>
                </a:solidFill>
              </a:rPr>
            </a:br>
            <a:r>
              <a:rPr lang="en-US" sz="1400" b="1">
                <a:solidFill>
                  <a:srgbClr val="FFFFFF"/>
                </a:solidFill>
              </a:rPr>
              <a:t>K1KU</a:t>
            </a:r>
            <a:br>
              <a:rPr lang="en-US" sz="1400" b="1">
                <a:solidFill>
                  <a:srgbClr val="FFFFFF"/>
                </a:solidFill>
              </a:rPr>
            </a:br>
            <a:r>
              <a:rPr lang="en-US" sz="1400" b="1">
                <a:solidFill>
                  <a:srgbClr val="FFFFFF"/>
                </a:solidFill>
              </a:rPr>
              <a:t>Darrel Daley, SK</a:t>
            </a:r>
            <a:br>
              <a:rPr lang="en-US" sz="1400" b="1">
                <a:solidFill>
                  <a:srgbClr val="FFFFFF"/>
                </a:solidFill>
              </a:rPr>
            </a:br>
            <a:r>
              <a:rPr lang="en-US" sz="1400" b="1">
                <a:solidFill>
                  <a:srgbClr val="FFFFFF"/>
                </a:solidFill>
              </a:rPr>
              <a:t>Dec 16,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20383-59A2-4F5D-97D3-567BF4810D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239" y="307731"/>
            <a:ext cx="2668422" cy="399763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031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A5A13-1FA5-47CD-8388-7370F47B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Why Attend?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94532-2B81-4AE5-967D-0D7F64189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1" y="1212980"/>
            <a:ext cx="11326045" cy="503541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Orlando in February, what’s not to love?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Cheap flights from TYS ($80) or short (9 hour) car ride to haul all your loot home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889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A5A13-1FA5-47CD-8388-7370F47B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Why Attend?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94532-2B81-4AE5-967D-0D7F64189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1" y="1212980"/>
            <a:ext cx="11326045" cy="503541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Orlando in February, what’s not to love?</a:t>
            </a:r>
          </a:p>
          <a:p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Cheap flights from TYS ($80) or short (9 hour) car ride to haul all your loot home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Plenty of other attractions in Orlando area – makes a great mini-vacation for the family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257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Wizarding World of Harry Potter">
            <a:extLst>
              <a:ext uri="{FF2B5EF4-FFF2-40B4-BE49-F238E27FC236}">
                <a16:creationId xmlns:a16="http://schemas.microsoft.com/office/drawing/2014/main" id="{4A7ABBDB-3F31-4F4C-8336-C8294C189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415949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iversal's Islands of Adventure">
            <a:extLst>
              <a:ext uri="{FF2B5EF4-FFF2-40B4-BE49-F238E27FC236}">
                <a16:creationId xmlns:a16="http://schemas.microsoft.com/office/drawing/2014/main" id="{D8D54D7B-D8CE-4D5D-9931-761938241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8243" y="0"/>
            <a:ext cx="4534524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iscovery Cove">
            <a:extLst>
              <a:ext uri="{FF2B5EF4-FFF2-40B4-BE49-F238E27FC236}">
                <a16:creationId xmlns:a16="http://schemas.microsoft.com/office/drawing/2014/main" id="{1867EAA1-83F6-4E07-81CE-16A34C7E58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3758" y="0"/>
            <a:ext cx="4028242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Universal Studios Florida">
            <a:extLst>
              <a:ext uri="{FF2B5EF4-FFF2-40B4-BE49-F238E27FC236}">
                <a16:creationId xmlns:a16="http://schemas.microsoft.com/office/drawing/2014/main" id="{7B29FEE9-B1FC-4C97-873E-747D11D6E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" y="3017520"/>
            <a:ext cx="4183639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agic Kingdom Park">
            <a:extLst>
              <a:ext uri="{FF2B5EF4-FFF2-40B4-BE49-F238E27FC236}">
                <a16:creationId xmlns:a16="http://schemas.microsoft.com/office/drawing/2014/main" id="{9D51D181-71CF-441E-BC79-BDF844E6B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487" y="3017520"/>
            <a:ext cx="3999122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eaWorld Orlando">
            <a:extLst>
              <a:ext uri="{FF2B5EF4-FFF2-40B4-BE49-F238E27FC236}">
                <a16:creationId xmlns:a16="http://schemas.microsoft.com/office/drawing/2014/main" id="{1560E40F-D490-4D84-BC5B-FFF653418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9609" y="3017520"/>
            <a:ext cx="4052391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DF4617-B58D-4294-B0DB-29517DC91D26}"/>
              </a:ext>
            </a:extLst>
          </p:cNvPr>
          <p:cNvSpPr txBox="1"/>
          <p:nvPr/>
        </p:nvSpPr>
        <p:spPr>
          <a:xfrm>
            <a:off x="169333" y="6035040"/>
            <a:ext cx="11909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Opportunities to lighten your wallet</a:t>
            </a:r>
          </a:p>
        </p:txBody>
      </p:sp>
    </p:spTree>
    <p:extLst>
      <p:ext uri="{BB962C8B-B14F-4D97-AF65-F5344CB8AC3E}">
        <p14:creationId xmlns:p14="http://schemas.microsoft.com/office/powerpoint/2010/main" val="2661110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A5A13-1FA5-47CD-8388-7370F47B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Why Attend?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94532-2B81-4AE5-967D-0D7F64189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1" y="1212980"/>
            <a:ext cx="11326045" cy="503541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Orlando in February, what’s not to love?</a:t>
            </a:r>
          </a:p>
          <a:p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Cheap flights from TYS ($80) or short (9 hour) car ride to haul all your loot home</a:t>
            </a:r>
          </a:p>
          <a:p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Plenty of other attractions in Orlando area – makes a great mini-vacation for the family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Over 100 vendors – pretty much everyone you’re looking for is there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818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94DB28-9C5C-49F7-BBE6-532C1A9349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841823" y="-1089293"/>
            <a:ext cx="6885665" cy="90642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19187D-1A96-46E0-BA30-015614EF1F3D}"/>
              </a:ext>
            </a:extLst>
          </p:cNvPr>
          <p:cNvSpPr txBox="1"/>
          <p:nvPr/>
        </p:nvSpPr>
        <p:spPr>
          <a:xfrm>
            <a:off x="319109" y="2006082"/>
            <a:ext cx="30137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89 Vendors in three main buildings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894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</TotalTime>
  <Words>688</Words>
  <Application>Microsoft Office PowerPoint</Application>
  <PresentationFormat>Widescreen</PresentationFormat>
  <Paragraphs>110</Paragraphs>
  <Slides>48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PowerPoint Presentation</vt:lpstr>
      <vt:lpstr>What are the four largest annual ham gatherings worldwide?</vt:lpstr>
      <vt:lpstr>Not just the Southeast </vt:lpstr>
      <vt:lpstr>Why Attend?</vt:lpstr>
      <vt:lpstr>Why Attend?</vt:lpstr>
      <vt:lpstr>Why Attend?</vt:lpstr>
      <vt:lpstr>PowerPoint Presentation</vt:lpstr>
      <vt:lpstr>Why Attend?</vt:lpstr>
      <vt:lpstr>PowerPoint Presentation</vt:lpstr>
      <vt:lpstr>Why Attend?</vt:lpstr>
      <vt:lpstr>Central Florida Fairgrounds</vt:lpstr>
      <vt:lpstr>Why Attend?</vt:lpstr>
      <vt:lpstr>PowerPoint Presentation</vt:lpstr>
      <vt:lpstr>PowerPoint Presentation</vt:lpstr>
      <vt:lpstr>PowerPoint Presentation</vt:lpstr>
      <vt:lpstr>Why Attend?</vt:lpstr>
      <vt:lpstr>PowerPoint Presentation</vt:lpstr>
      <vt:lpstr>PowerPoint Presentation</vt:lpstr>
      <vt:lpstr>Why Attend?</vt:lpstr>
      <vt:lpstr>$25,000 Worth of Door Prizes</vt:lpstr>
      <vt:lpstr>Hourly Prize List</vt:lpstr>
      <vt:lpstr>Grand Prize List</vt:lpstr>
      <vt:lpstr>Why Attend?</vt:lpstr>
      <vt:lpstr>PowerPoint Presentation</vt:lpstr>
      <vt:lpstr>Why Attend?</vt:lpstr>
      <vt:lpstr>PowerPoint Presentation</vt:lpstr>
      <vt:lpstr>Why Attend?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Vendor Displays  Icom</vt:lpstr>
      <vt:lpstr>Major Vendor Displays  Yaesu</vt:lpstr>
      <vt:lpstr>Major Vendor Displays      Kenwood</vt:lpstr>
      <vt:lpstr>Major Vendor Display    Flex Radio</vt:lpstr>
      <vt:lpstr>Other Notable Vendors</vt:lpstr>
      <vt:lpstr>Other Notable Vendors</vt:lpstr>
      <vt:lpstr>Other Notable Vendors</vt:lpstr>
      <vt:lpstr>Other Notable Vendors</vt:lpstr>
      <vt:lpstr>Meanwhile, back in the parking lot…</vt:lpstr>
      <vt:lpstr>PowerPoint Presentation</vt:lpstr>
      <vt:lpstr>WK1DS Satellite Demo</vt:lpstr>
      <vt:lpstr>Grace Lea, KM4TXT</vt:lpstr>
      <vt:lpstr>The Lea Family</vt:lpstr>
      <vt:lpstr>PowerPoint Presentation</vt:lpstr>
      <vt:lpstr>HamCation 2020</vt:lpstr>
      <vt:lpstr>In Memory of  K1KU Darrel Daley, SK Dec 16, 2018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Andrews</dc:creator>
  <cp:lastModifiedBy>George Heron</cp:lastModifiedBy>
  <cp:revision>9</cp:revision>
  <dcterms:created xsi:type="dcterms:W3CDTF">2019-02-20T14:51:10Z</dcterms:created>
  <dcterms:modified xsi:type="dcterms:W3CDTF">2019-02-28T21:19:29Z</dcterms:modified>
</cp:coreProperties>
</file>